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Arial Bold" charset="1" panose="020B0704020202020204"/>
      <p:regular r:id="rId20"/>
    </p:embeddedFont>
    <p:embeddedFont>
      <p:font typeface="Arial Italics" charset="1" panose="020B0604020202090204"/>
      <p:regular r:id="rId21"/>
    </p:embeddedFont>
    <p:embeddedFont>
      <p:font typeface="Arial" charset="1" panose="020B0604020202020204"/>
      <p:regular r:id="rId22"/>
    </p:embeddedFont>
    <p:embeddedFont>
      <p:font typeface="Arial Bold Italics" charset="1" panose="020B0704020202090204"/>
      <p:regular r:id="rId27"/>
    </p:embeddedFont>
    <p:embeddedFont>
      <p:font typeface="Arimo" charset="1" panose="020B0604020202020204"/>
      <p:regular r:id="rId31"/>
    </p:embeddedFont>
    <p:embeddedFont>
      <p:font typeface="Georgia Bold Italics" charset="1" panose="02040802050405090203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notesMasters/notesMaster1.xml" Type="http://schemas.openxmlformats.org/officeDocument/2006/relationships/notesMaster"/><Relationship Id="rId18" Target="theme/theme2.xml" Type="http://schemas.openxmlformats.org/officeDocument/2006/relationships/theme"/><Relationship Id="rId19" Target="notesSlides/notesSlide1.xml" Type="http://schemas.openxmlformats.org/officeDocument/2006/relationships/notes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notesSlides/notesSlide2.xml" Type="http://schemas.openxmlformats.org/officeDocument/2006/relationships/notesSlide"/><Relationship Id="rId24" Target="notesSlides/notesSlide3.xml" Type="http://schemas.openxmlformats.org/officeDocument/2006/relationships/notesSlide"/><Relationship Id="rId25" Target="notesSlides/notesSlide4.xml" Type="http://schemas.openxmlformats.org/officeDocument/2006/relationships/notesSlide"/><Relationship Id="rId26" Target="notesSlides/notesSlide5.xml" Type="http://schemas.openxmlformats.org/officeDocument/2006/relationships/notesSlide"/><Relationship Id="rId27" Target="fonts/font27.fntdata" Type="http://schemas.openxmlformats.org/officeDocument/2006/relationships/font"/><Relationship Id="rId28" Target="notesSlides/notesSlide6.xml" Type="http://schemas.openxmlformats.org/officeDocument/2006/relationships/notesSlide"/><Relationship Id="rId29" Target="notesSlides/notesSlide7.xml" Type="http://schemas.openxmlformats.org/officeDocument/2006/relationships/notesSlide"/><Relationship Id="rId3" Target="viewProps.xml" Type="http://schemas.openxmlformats.org/officeDocument/2006/relationships/viewProps"/><Relationship Id="rId30" Target="notesSlides/notesSlide8.xml" Type="http://schemas.openxmlformats.org/officeDocument/2006/relationships/notesSlide"/><Relationship Id="rId31" Target="fonts/font31.fntdata" Type="http://schemas.openxmlformats.org/officeDocument/2006/relationships/font"/><Relationship Id="rId32" Target="notesSlides/notesSlide9.xml" Type="http://schemas.openxmlformats.org/officeDocument/2006/relationships/notesSlide"/><Relationship Id="rId33" Target="notesSlides/notesSlide10.xml" Type="http://schemas.openxmlformats.org/officeDocument/2006/relationships/notesSlide"/><Relationship Id="rId34" Target="fonts/font34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Good morning, My name is Fang Gong. I am a Livingston Board of Education member, a parent of two elementary school students, and a JerseyCAN Parent Fellow.</a:t>
            </a:r>
          </a:p>
          <a:p>
            <a:r>
              <a:rPr lang="en-US"/>
              <a:t/>
            </a:r>
          </a:p>
          <a:p>
            <a:r>
              <a:rPr lang="en-US"/>
              <a:t>For this fellowship, I chose the Innovation category and focused on AI governance in K–12 public schools — because New Jersey needs a statewide baseline so every district can guide AI use responsibly.”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This project came from three roles I carry at the same time.</a:t>
            </a:r>
          </a:p>
          <a:p>
            <a:r>
              <a:rPr lang="en-US"/>
              <a:t/>
            </a:r>
          </a:p>
          <a:p>
            <a:r>
              <a:rPr lang="en-US"/>
              <a:t>As a parent, I want families to be in the know.</a:t>
            </a:r>
          </a:p>
          <a:p>
            <a:r>
              <a:rPr lang="en-US"/>
              <a:t/>
            </a:r>
          </a:p>
          <a:p>
            <a:r>
              <a:rPr lang="en-US"/>
              <a:t>As a board member, I want to better understand how districts should guide AI use.</a:t>
            </a:r>
          </a:p>
          <a:p>
            <a:r>
              <a:rPr lang="en-US"/>
              <a:t/>
            </a:r>
          </a:p>
          <a:p>
            <a:r>
              <a:rPr lang="en-US"/>
              <a:t>As a JerseyCAN Fellow, I wanted to turn those questions into policy — a statewide policy requirement for local AI governance.”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SAMPLES: </a:t>
            </a:r>
          </a:p>
          <a:p>
            <a:r>
              <a:rPr lang="en-US"/>
              <a:t>Topic 1 – Recruiting and Retaining High-Quality Educators</a:t>
            </a:r>
          </a:p>
          <a:p>
            <a:r>
              <a:rPr lang="en-US"/>
              <a:t>Theory of Action:</a:t>
            </a:r>
          </a:p>
          <a:p>
            <a:r>
              <a:rPr lang="en-US"/>
              <a:t>If we intentionally recruit, support, and retain a pool of high-quality educators,</a:t>
            </a:r>
          </a:p>
          <a:p>
            <a:r>
              <a:rPr lang="en-US"/>
              <a:t>then educators will be better equipped to address students’ academic needs,</a:t>
            </a:r>
          </a:p>
          <a:p>
            <a:r>
              <a:rPr lang="en-US"/>
              <a:t>so that all students can reach their full potential.</a:t>
            </a:r>
          </a:p>
          <a:p>
            <a:r>
              <a:rPr lang="en-US"/>
              <a:t>Topic 2 – Ensuring High-Quality, Research-Based Literacy Instruction in Early Childhood</a:t>
            </a:r>
          </a:p>
          <a:p>
            <a:r>
              <a:rPr lang="en-US"/>
              <a:t>Theory of Action:</a:t>
            </a:r>
          </a:p>
          <a:p>
            <a:r>
              <a:rPr lang="en-US"/>
              <a:t>If we ensure that early childhood educators are trained and supported in implementing structured, evidence-based literacy practices,</a:t>
            </a:r>
          </a:p>
          <a:p>
            <a:r>
              <a:rPr lang="en-US"/>
              <a:t>then students will develop strong foundational literacy skills in the critical early years of learning,</a:t>
            </a:r>
          </a:p>
          <a:p>
            <a:r>
              <a:rPr lang="en-US"/>
              <a:t>so that every child, regardless of background, has an equitable opportunity to become a confident, proficient reader by third grade.</a:t>
            </a:r>
          </a:p>
          <a:p>
            <a:r>
              <a:rPr lang="en-US"/>
              <a:t>Topic 3 – Promoting Innovative Programs (e.g., Dual Enrollment, Virtual Learning)</a:t>
            </a:r>
          </a:p>
          <a:p>
            <a:r>
              <a:rPr lang="en-US"/>
              <a:t>Theory of Action:</a:t>
            </a:r>
          </a:p>
          <a:p>
            <a:r>
              <a:rPr lang="en-US"/>
              <a:t>If we expand access to innovative programs such as dual enrollment, career and technical education (CTE), and virtual learning for historically underserved student populations,</a:t>
            </a:r>
          </a:p>
          <a:p>
            <a:r>
              <a:rPr lang="en-US"/>
              <a:t>then students will have greater access to rigorous coursework, college credit, and flexible learning pathways,</a:t>
            </a:r>
          </a:p>
          <a:p>
            <a:r>
              <a:rPr lang="en-US"/>
              <a:t>so that all students can pursue postsecondary success and lifelong learning opportunities, regardless of geographic or economic barriers.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svg" Type="http://schemas.openxmlformats.org/officeDocument/2006/relationships/image"/><Relationship Id="rId11" Target="../media/image28.png" Type="http://schemas.openxmlformats.org/officeDocument/2006/relationships/image"/><Relationship Id="rId12" Target="../media/image29.svg" Type="http://schemas.openxmlformats.org/officeDocument/2006/relationships/image"/><Relationship Id="rId2" Target="../notesSlides/notesSlide9.xml" Type="http://schemas.openxmlformats.org/officeDocument/2006/relationships/notesSlide"/><Relationship Id="rId3" Target="../media/image20.png" Type="http://schemas.openxmlformats.org/officeDocument/2006/relationships/image"/><Relationship Id="rId4" Target="../media/image21.svg" Type="http://schemas.openxmlformats.org/officeDocument/2006/relationships/image"/><Relationship Id="rId5" Target="../media/image22.png" Type="http://schemas.openxmlformats.org/officeDocument/2006/relationships/image"/><Relationship Id="rId6" Target="../media/image23.svg" Type="http://schemas.openxmlformats.org/officeDocument/2006/relationships/image"/><Relationship Id="rId7" Target="../media/image24.png" Type="http://schemas.openxmlformats.org/officeDocument/2006/relationships/image"/><Relationship Id="rId8" Target="../media/image25.svg" Type="http://schemas.openxmlformats.org/officeDocument/2006/relationships/image"/><Relationship Id="rId9" Target="../media/image2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30.png" Type="http://schemas.openxmlformats.org/officeDocument/2006/relationships/image"/><Relationship Id="rId4" Target="../media/image31.svg" Type="http://schemas.openxmlformats.org/officeDocument/2006/relationships/image"/><Relationship Id="rId5" Target="../media/image3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4.jpeg" Type="http://schemas.openxmlformats.org/officeDocument/2006/relationships/image"/><Relationship Id="rId4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4.png" Type="http://schemas.openxmlformats.org/officeDocument/2006/relationships/image"/><Relationship Id="rId4" Target="../media/image1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7.pn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https://drive.google.com/file/d/1ULDNb-AK9Gj03a2PwNXyWJ82YUtKyRri/view?usp=drive_link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10" cy="10287000"/>
            <a:chOff x="0" y="0"/>
            <a:chExt cx="2438401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783704" y="4600642"/>
            <a:ext cx="6720602" cy="62398"/>
            <a:chOff x="0" y="0"/>
            <a:chExt cx="8960802" cy="8319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960739" cy="83185"/>
            </a:xfrm>
            <a:custGeom>
              <a:avLst/>
              <a:gdLst/>
              <a:ahLst/>
              <a:cxnLst/>
              <a:rect r="r" b="b" t="t" l="l"/>
              <a:pathLst>
                <a:path h="83185" w="8960739">
                  <a:moveTo>
                    <a:pt x="0" y="0"/>
                  </a:moveTo>
                  <a:lnTo>
                    <a:pt x="8960739" y="0"/>
                  </a:lnTo>
                  <a:lnTo>
                    <a:pt x="8960739" y="83185"/>
                  </a:lnTo>
                  <a:lnTo>
                    <a:pt x="0" y="83185"/>
                  </a:lnTo>
                  <a:close/>
                </a:path>
              </a:pathLst>
            </a:custGeom>
            <a:solidFill>
              <a:srgbClr val="B85E28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2068694"/>
            <a:ext cx="18288000" cy="1419596"/>
            <a:chOff x="0" y="0"/>
            <a:chExt cx="24384000" cy="189279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84000" cy="1892800"/>
            </a:xfrm>
            <a:custGeom>
              <a:avLst/>
              <a:gdLst/>
              <a:ahLst/>
              <a:cxnLst/>
              <a:rect r="r" b="b" t="t" l="l"/>
              <a:pathLst>
                <a:path h="18928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892800"/>
                  </a:lnTo>
                  <a:lnTo>
                    <a:pt x="0" y="18928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01016" r="0" b="-201015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24384000" cy="1911845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ctr">
                <a:lnSpc>
                  <a:spcPts val="7439"/>
                </a:lnSpc>
              </a:pPr>
              <a:r>
                <a:rPr lang="en-US" b="true" sz="6199">
                  <a:solidFill>
                    <a:srgbClr val="394A5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AI Governance in K-12 Public Schools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5679" y="5206365"/>
            <a:ext cx="12937350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59"/>
              </a:lnSpc>
            </a:pPr>
            <a:r>
              <a:rPr lang="en-US" b="true" sz="6800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Fang Gong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9978" y="6875497"/>
            <a:ext cx="12868351" cy="14213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48"/>
              </a:lnSpc>
            </a:pPr>
            <a:r>
              <a:rPr lang="en-US" b="true" sz="3540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Livingston Board of Education Member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4248" y="0"/>
            <a:ext cx="3341761" cy="1670847"/>
            <a:chOff x="0" y="0"/>
            <a:chExt cx="4455681" cy="222779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455668" cy="2227834"/>
            </a:xfrm>
            <a:custGeom>
              <a:avLst/>
              <a:gdLst/>
              <a:ahLst/>
              <a:cxnLst/>
              <a:rect r="r" b="b" t="t" l="l"/>
              <a:pathLst>
                <a:path h="2227834" w="4455668">
                  <a:moveTo>
                    <a:pt x="0" y="0"/>
                  </a:moveTo>
                  <a:lnTo>
                    <a:pt x="4455668" y="0"/>
                  </a:lnTo>
                  <a:lnTo>
                    <a:pt x="4455668" y="2227834"/>
                  </a:lnTo>
                  <a:lnTo>
                    <a:pt x="0" y="22278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" r="0" b="1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30178" y="7785545"/>
            <a:ext cx="12868351" cy="907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300" i="true">
                <a:solidFill>
                  <a:srgbClr val="B85E28"/>
                </a:solidFill>
                <a:latin typeface="Arial Italics"/>
                <a:ea typeface="Arial Italics"/>
                <a:cs typeface="Arial Italics"/>
                <a:sym typeface="Arial Italics"/>
              </a:rPr>
              <a:t>JerseyCAN Parent Fellow | Parent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9978" y="3526493"/>
            <a:ext cx="18105149" cy="714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40"/>
              </a:lnSpc>
            </a:pPr>
            <a:r>
              <a:rPr lang="en-US" sz="3000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Building a Statewide Baseline for Responsible Local AI Policies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14823" y="763445"/>
            <a:ext cx="16858355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b="true" sz="6000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Personal Next Steps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714823" y="2359438"/>
            <a:ext cx="16858355" cy="6496812"/>
            <a:chOff x="0" y="0"/>
            <a:chExt cx="22477806" cy="8662416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85725"/>
              <a:ext cx="22477806" cy="874814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712472" indent="-356236" lvl="1">
                <a:lnSpc>
                  <a:spcPts val="4554"/>
                </a:lnSpc>
                <a:buFont typeface="Arial"/>
                <a:buChar char="•"/>
              </a:pPr>
              <a:r>
                <a:rPr lang="en-US" b="true" sz="3300">
                  <a:solidFill>
                    <a:srgbClr val="4B827C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Cont</a:t>
              </a:r>
              <a:r>
                <a:rPr lang="en-US" b="true" sz="3300">
                  <a:solidFill>
                    <a:srgbClr val="4B827C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inue the advocacy</a:t>
              </a:r>
            </a:p>
            <a:p>
              <a:pPr algn="l">
                <a:lnSpc>
                  <a:spcPts val="4140"/>
                </a:lnSpc>
              </a:pPr>
              <a:r>
                <a:rPr lang="en-US" sz="3000">
                  <a:solidFill>
                    <a:srgbClr val="394A58"/>
                  </a:solidFill>
                  <a:latin typeface="Arial"/>
                  <a:ea typeface="Arial"/>
                  <a:cs typeface="Arial"/>
                  <a:sym typeface="Arial"/>
                </a:rPr>
                <a:t>Track A5184 after</a:t>
              </a:r>
              <a:r>
                <a:rPr lang="en-US" sz="3000">
                  <a:solidFill>
                    <a:srgbClr val="394A58"/>
                  </a:solidFill>
                  <a:latin typeface="Arial"/>
                  <a:ea typeface="Arial"/>
                  <a:cs typeface="Arial"/>
                  <a:sym typeface="Arial"/>
                </a:rPr>
                <a:t> public release, committee referral, and Senate-side coordination.</a:t>
              </a:r>
            </a:p>
            <a:p>
              <a:pPr algn="l" marL="712472" indent="-356236" lvl="1">
                <a:lnSpc>
                  <a:spcPts val="4554"/>
                </a:lnSpc>
                <a:buFont typeface="Arial"/>
                <a:buChar char="•"/>
              </a:pPr>
              <a:r>
                <a:rPr lang="en-US" b="true" sz="3300">
                  <a:solidFill>
                    <a:srgbClr val="4B827C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Keep learning the policy-to-practice pathway</a:t>
              </a:r>
            </a:p>
            <a:p>
              <a:pPr algn="l">
                <a:lnSpc>
                  <a:spcPts val="4140"/>
                </a:lnSpc>
              </a:pPr>
              <a:r>
                <a:rPr lang="en-US" sz="3000">
                  <a:solidFill>
                    <a:srgbClr val="394A58"/>
                  </a:solidFill>
                  <a:latin typeface="Arial"/>
                  <a:ea typeface="Arial"/>
                  <a:cs typeface="Arial"/>
                  <a:sym typeface="Arial"/>
                </a:rPr>
                <a:t> Understand how a statewide policy requirement connects with NJDOE guidance, model policy support, local BOE adoption, and district practice.</a:t>
              </a:r>
            </a:p>
            <a:p>
              <a:pPr algn="l" marL="712472" indent="-356236" lvl="1">
                <a:lnSpc>
                  <a:spcPts val="4554"/>
                </a:lnSpc>
                <a:buFont typeface="Arial"/>
                <a:buChar char="•"/>
              </a:pPr>
              <a:r>
                <a:rPr lang="en-US" b="true" sz="3300">
                  <a:solidFill>
                    <a:srgbClr val="4B827C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Bring it back locally</a:t>
              </a:r>
            </a:p>
            <a:p>
              <a:pPr algn="l">
                <a:lnSpc>
                  <a:spcPts val="4140"/>
                </a:lnSpc>
              </a:pPr>
              <a:r>
                <a:rPr lang="en-US" sz="3000">
                  <a:solidFill>
                    <a:srgbClr val="394A58"/>
                  </a:solidFill>
                  <a:latin typeface="Arial"/>
                  <a:ea typeface="Arial"/>
                  <a:cs typeface="Arial"/>
                  <a:sym typeface="Arial"/>
                </a:rPr>
                <a:t> Use this experience to ask stronger AI governance questions as a BOE member and parent.</a:t>
              </a:r>
            </a:p>
            <a:p>
              <a:pPr algn="l" marL="712472" indent="-356236" lvl="1">
                <a:lnSpc>
                  <a:spcPts val="4554"/>
                </a:lnSpc>
                <a:buFont typeface="Arial"/>
                <a:buChar char="•"/>
              </a:pPr>
              <a:r>
                <a:rPr lang="en-US" b="true" sz="3300">
                  <a:solidFill>
                    <a:srgbClr val="4B827C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Hope for the future</a:t>
              </a:r>
            </a:p>
            <a:p>
              <a:pPr algn="l">
                <a:lnSpc>
                  <a:spcPts val="4140"/>
                </a:lnSpc>
              </a:pPr>
              <a:r>
                <a:rPr lang="en-US" sz="3000">
                  <a:solidFill>
                    <a:srgbClr val="394A58"/>
                  </a:solidFill>
                  <a:latin typeface="Arial"/>
                  <a:ea typeface="Arial"/>
                  <a:cs typeface="Arial"/>
                  <a:sym typeface="Arial"/>
                </a:rPr>
                <a:t> Every New Jersey district has a clear, human-centered AI governance policy grounded in transparency, equity, and ethics.</a:t>
              </a:r>
            </a:p>
            <a:p>
              <a:pPr algn="l" marL="712472" indent="-356236" lvl="1">
                <a:lnSpc>
                  <a:spcPts val="4554"/>
                </a:lnSpc>
                <a:buFont typeface="Arial"/>
                <a:buChar char="•"/>
              </a:pPr>
              <a:r>
                <a:rPr lang="en-US" b="true" sz="3300">
                  <a:solidFill>
                    <a:srgbClr val="B85E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Closing line:</a:t>
              </a:r>
            </a:p>
            <a:p>
              <a:pPr algn="l">
                <a:lnSpc>
                  <a:spcPts val="4554"/>
                </a:lnSpc>
              </a:pPr>
              <a:r>
                <a:rPr lang="en-US" b="true" sz="3300">
                  <a:solidFill>
                    <a:srgbClr val="B85E2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AI should not simply happen to schools — we must guide it with responsibility.</a:t>
              </a:r>
            </a:p>
          </p:txBody>
        </p:sp>
        <p:sp>
          <p:nvSpPr>
            <p:cNvPr name="Freeform 5" id="5"/>
            <p:cNvSpPr/>
            <p:nvPr/>
          </p:nvSpPr>
          <p:spPr>
            <a:xfrm flipH="false" flipV="false" rot="0">
              <a:off x="254444" y="1534837"/>
              <a:ext cx="539705" cy="571942"/>
            </a:xfrm>
            <a:custGeom>
              <a:avLst/>
              <a:gdLst/>
              <a:ahLst/>
              <a:cxnLst/>
              <a:rect r="r" b="b" t="t" l="l"/>
              <a:pathLst>
                <a:path h="571942" w="539705">
                  <a:moveTo>
                    <a:pt x="0" y="0"/>
                  </a:moveTo>
                  <a:lnTo>
                    <a:pt x="539705" y="0"/>
                  </a:lnTo>
                  <a:lnTo>
                    <a:pt x="539705" y="571941"/>
                  </a:lnTo>
                  <a:lnTo>
                    <a:pt x="0" y="5719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77794" y="3651135"/>
              <a:ext cx="493005" cy="557928"/>
            </a:xfrm>
            <a:custGeom>
              <a:avLst/>
              <a:gdLst/>
              <a:ahLst/>
              <a:cxnLst/>
              <a:rect r="r" b="b" t="t" l="l"/>
              <a:pathLst>
                <a:path h="557928" w="493005">
                  <a:moveTo>
                    <a:pt x="0" y="0"/>
                  </a:moveTo>
                  <a:lnTo>
                    <a:pt x="493005" y="0"/>
                  </a:lnTo>
                  <a:lnTo>
                    <a:pt x="493005" y="557928"/>
                  </a:lnTo>
                  <a:lnTo>
                    <a:pt x="0" y="5579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true" flipV="false" rot="0">
              <a:off x="254444" y="70582"/>
              <a:ext cx="539705" cy="571942"/>
            </a:xfrm>
            <a:custGeom>
              <a:avLst/>
              <a:gdLst/>
              <a:ahLst/>
              <a:cxnLst/>
              <a:rect r="r" b="b" t="t" l="l"/>
              <a:pathLst>
                <a:path h="571942" w="539705">
                  <a:moveTo>
                    <a:pt x="539705" y="0"/>
                  </a:moveTo>
                  <a:lnTo>
                    <a:pt x="0" y="0"/>
                  </a:lnTo>
                  <a:lnTo>
                    <a:pt x="0" y="571941"/>
                  </a:lnTo>
                  <a:lnTo>
                    <a:pt x="539705" y="571941"/>
                  </a:lnTo>
                  <a:lnTo>
                    <a:pt x="539705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true" flipV="false" rot="0">
              <a:off x="277794" y="5225063"/>
              <a:ext cx="493005" cy="557928"/>
            </a:xfrm>
            <a:custGeom>
              <a:avLst/>
              <a:gdLst/>
              <a:ahLst/>
              <a:cxnLst/>
              <a:rect r="r" b="b" t="t" l="l"/>
              <a:pathLst>
                <a:path h="557928" w="493005">
                  <a:moveTo>
                    <a:pt x="493005" y="0"/>
                  </a:moveTo>
                  <a:lnTo>
                    <a:pt x="0" y="0"/>
                  </a:lnTo>
                  <a:lnTo>
                    <a:pt x="0" y="557928"/>
                  </a:lnTo>
                  <a:lnTo>
                    <a:pt x="493005" y="557928"/>
                  </a:lnTo>
                  <a:lnTo>
                    <a:pt x="493005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324494" y="7262857"/>
              <a:ext cx="493005" cy="557928"/>
            </a:xfrm>
            <a:custGeom>
              <a:avLst/>
              <a:gdLst/>
              <a:ahLst/>
              <a:cxnLst/>
              <a:rect r="r" b="b" t="t" l="l"/>
              <a:pathLst>
                <a:path h="557928" w="493005">
                  <a:moveTo>
                    <a:pt x="0" y="0"/>
                  </a:moveTo>
                  <a:lnTo>
                    <a:pt x="493005" y="0"/>
                  </a:lnTo>
                  <a:lnTo>
                    <a:pt x="493005" y="557928"/>
                  </a:lnTo>
                  <a:lnTo>
                    <a:pt x="0" y="5579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17325" y="3086100"/>
            <a:ext cx="3673394" cy="4114800"/>
          </a:xfrm>
          <a:custGeom>
            <a:avLst/>
            <a:gdLst/>
            <a:ahLst/>
            <a:cxnLst/>
            <a:rect r="r" b="b" t="t" l="l"/>
            <a:pathLst>
              <a:path h="4114800" w="3673394">
                <a:moveTo>
                  <a:pt x="0" y="0"/>
                </a:moveTo>
                <a:lnTo>
                  <a:pt x="3673394" y="0"/>
                </a:lnTo>
                <a:lnTo>
                  <a:pt x="36733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14823" y="952900"/>
            <a:ext cx="16858355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b="true" sz="6000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Biggest </a:t>
            </a:r>
            <a:r>
              <a:rPr lang="en-US" b="true" sz="6000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Fellowship Takeaway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742972" y="3377780"/>
            <a:ext cx="11545028" cy="689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19"/>
              </a:lnSpc>
            </a:pPr>
            <a:r>
              <a:rPr lang="en-US" sz="3999" b="true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Communication is the key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742972" y="4124325"/>
            <a:ext cx="5812482" cy="2009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2472" indent="-356236" lvl="1">
              <a:lnSpc>
                <a:spcPts val="3960"/>
              </a:lnSpc>
              <a:buFont typeface="Arial"/>
              <a:buChar char="•"/>
            </a:pPr>
            <a:r>
              <a:rPr lang="en-US" b="true" sz="3300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Listen caref</a:t>
            </a:r>
            <a:r>
              <a:rPr lang="en-US" b="true" sz="3300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ully.</a:t>
            </a:r>
          </a:p>
          <a:p>
            <a:pPr algn="l" marL="712472" indent="-356236" lvl="1">
              <a:lnSpc>
                <a:spcPts val="396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300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Express clearly.</a:t>
            </a:r>
          </a:p>
          <a:p>
            <a:pPr algn="l" marL="712472" indent="-356236" lvl="1">
              <a:lnSpc>
                <a:spcPts val="396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300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Persuade respectfully.</a:t>
            </a:r>
          </a:p>
          <a:p>
            <a:pPr algn="l" marL="712472" indent="-356236" lvl="1">
              <a:lnSpc>
                <a:spcPts val="396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300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Stay open to clarification.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297867" y="8382000"/>
            <a:ext cx="6515174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200"/>
              </a:lnSpc>
              <a:spcBef>
                <a:spcPct val="0"/>
              </a:spcBef>
            </a:pPr>
            <a:r>
              <a:rPr lang="en-US" b="true" sz="3500" i="true">
                <a:solidFill>
                  <a:srgbClr val="722A1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At</a:t>
            </a:r>
            <a:r>
              <a:rPr lang="en-US" b="true" sz="3500" i="true">
                <a:solidFill>
                  <a:srgbClr val="722A1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 the heart of advocacy </a:t>
            </a:r>
          </a:p>
          <a:p>
            <a:pPr algn="r">
              <a:lnSpc>
                <a:spcPts val="4200"/>
              </a:lnSpc>
              <a:spcBef>
                <a:spcPct val="0"/>
              </a:spcBef>
            </a:pPr>
            <a:r>
              <a:rPr lang="en-US" b="true" sz="3500" i="true">
                <a:solidFill>
                  <a:srgbClr val="722A1C"/>
                </a:solidFill>
                <a:latin typeface="Georgia Bold Italics"/>
                <a:ea typeface="Georgia Bold Italics"/>
                <a:cs typeface="Georgia Bold Italics"/>
                <a:sym typeface="Georgia Bold Italics"/>
              </a:rPr>
              <a:t>is something deeply human.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6061105" y="8126142"/>
            <a:ext cx="1512072" cy="1597565"/>
            <a:chOff x="0" y="0"/>
            <a:chExt cx="2016096" cy="2130087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2016096" cy="2130087"/>
              <a:chOff x="0" y="0"/>
              <a:chExt cx="533596" cy="563766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533596" cy="563766"/>
              </a:xfrm>
              <a:custGeom>
                <a:avLst/>
                <a:gdLst/>
                <a:ahLst/>
                <a:cxnLst/>
                <a:rect r="r" b="b" t="t" l="l"/>
                <a:pathLst>
                  <a:path h="563766" w="533596">
                    <a:moveTo>
                      <a:pt x="164315" y="0"/>
                    </a:moveTo>
                    <a:lnTo>
                      <a:pt x="369281" y="0"/>
                    </a:lnTo>
                    <a:cubicBezTo>
                      <a:pt x="460030" y="0"/>
                      <a:pt x="533596" y="73566"/>
                      <a:pt x="533596" y="164315"/>
                    </a:cubicBezTo>
                    <a:lnTo>
                      <a:pt x="533596" y="399451"/>
                    </a:lnTo>
                    <a:cubicBezTo>
                      <a:pt x="533596" y="443030"/>
                      <a:pt x="516285" y="484824"/>
                      <a:pt x="485470" y="515639"/>
                    </a:cubicBezTo>
                    <a:cubicBezTo>
                      <a:pt x="454654" y="546454"/>
                      <a:pt x="412860" y="563766"/>
                      <a:pt x="369281" y="563766"/>
                    </a:cubicBezTo>
                    <a:lnTo>
                      <a:pt x="164315" y="563766"/>
                    </a:lnTo>
                    <a:cubicBezTo>
                      <a:pt x="73566" y="563766"/>
                      <a:pt x="0" y="490200"/>
                      <a:pt x="0" y="399451"/>
                    </a:cubicBezTo>
                    <a:lnTo>
                      <a:pt x="0" y="164315"/>
                    </a:lnTo>
                    <a:cubicBezTo>
                      <a:pt x="0" y="73566"/>
                      <a:pt x="73566" y="0"/>
                      <a:pt x="164315" y="0"/>
                    </a:cubicBezTo>
                    <a:close/>
                  </a:path>
                </a:pathLst>
              </a:custGeom>
              <a:solidFill>
                <a:srgbClr val="4B827C">
                  <a:alpha val="67843"/>
                </a:srgbClr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9525"/>
                <a:ext cx="533596" cy="57329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79"/>
                  </a:lnSpc>
                </a:pPr>
              </a:p>
            </p:txBody>
          </p:sp>
        </p:grpSp>
        <p:sp>
          <p:nvSpPr>
            <p:cNvPr name="Freeform 11" id="11"/>
            <p:cNvSpPr/>
            <p:nvPr/>
          </p:nvSpPr>
          <p:spPr>
            <a:xfrm flipH="false" flipV="false" rot="0">
              <a:off x="146579" y="140532"/>
              <a:ext cx="1722939" cy="1638867"/>
            </a:xfrm>
            <a:custGeom>
              <a:avLst/>
              <a:gdLst/>
              <a:ahLst/>
              <a:cxnLst/>
              <a:rect r="r" b="b" t="t" l="l"/>
              <a:pathLst>
                <a:path h="1638867" w="1722939">
                  <a:moveTo>
                    <a:pt x="0" y="0"/>
                  </a:moveTo>
                  <a:lnTo>
                    <a:pt x="1722938" y="0"/>
                  </a:lnTo>
                  <a:lnTo>
                    <a:pt x="1722938" y="1638867"/>
                  </a:lnTo>
                  <a:lnTo>
                    <a:pt x="0" y="16388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63494" t="-190826" r="-65930" b="-16771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285909" y="1760349"/>
              <a:ext cx="1444278" cy="2749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522"/>
                </a:lnSpc>
                <a:spcBef>
                  <a:spcPct val="0"/>
                </a:spcBef>
              </a:pPr>
              <a:r>
                <a:rPr lang="en-US" b="true" sz="1268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My Blinq Card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35182" y="2612059"/>
            <a:ext cx="6167313" cy="6263966"/>
          </a:xfrm>
          <a:custGeom>
            <a:avLst/>
            <a:gdLst/>
            <a:ahLst/>
            <a:cxnLst/>
            <a:rect r="r" b="b" t="t" l="l"/>
            <a:pathLst>
              <a:path h="6263966" w="6167313">
                <a:moveTo>
                  <a:pt x="0" y="0"/>
                </a:moveTo>
                <a:lnTo>
                  <a:pt x="6167313" y="0"/>
                </a:lnTo>
                <a:lnTo>
                  <a:pt x="6167313" y="6263965"/>
                </a:lnTo>
                <a:lnTo>
                  <a:pt x="0" y="62639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78" t="-4550" r="-2310" b="-3434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40228" y="2027469"/>
            <a:ext cx="6086235" cy="7825159"/>
          </a:xfrm>
          <a:custGeom>
            <a:avLst/>
            <a:gdLst/>
            <a:ahLst/>
            <a:cxnLst/>
            <a:rect r="r" b="b" t="t" l="l"/>
            <a:pathLst>
              <a:path h="7825159" w="6086235">
                <a:moveTo>
                  <a:pt x="0" y="0"/>
                </a:moveTo>
                <a:lnTo>
                  <a:pt x="6086235" y="0"/>
                </a:lnTo>
                <a:lnTo>
                  <a:pt x="6086235" y="7825159"/>
                </a:lnTo>
                <a:lnTo>
                  <a:pt x="0" y="78251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495686" y="728377"/>
            <a:ext cx="14830777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b="true" sz="6000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My Three Hats: Why I joined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565290" y="1571190"/>
            <a:ext cx="9157421" cy="5989196"/>
            <a:chOff x="0" y="0"/>
            <a:chExt cx="12209894" cy="79855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209907" cy="7985633"/>
            </a:xfrm>
            <a:custGeom>
              <a:avLst/>
              <a:gdLst/>
              <a:ahLst/>
              <a:cxnLst/>
              <a:rect r="r" b="b" t="t" l="l"/>
              <a:pathLst>
                <a:path h="7985633" w="12209907">
                  <a:moveTo>
                    <a:pt x="0" y="0"/>
                  </a:moveTo>
                  <a:lnTo>
                    <a:pt x="12209907" y="0"/>
                  </a:lnTo>
                  <a:lnTo>
                    <a:pt x="12209907" y="7985633"/>
                  </a:lnTo>
                  <a:lnTo>
                    <a:pt x="0" y="79856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934" r="0" b="-934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87992" y="7960042"/>
            <a:ext cx="15771308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127"/>
              </a:lnSpc>
            </a:pPr>
            <a:r>
              <a:rPr lang="en-US" b="true" sz="3439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AI </a:t>
            </a:r>
            <a:r>
              <a:rPr lang="en-US" sz="3439">
                <a:solidFill>
                  <a:srgbClr val="394A58"/>
                </a:solidFill>
                <a:latin typeface="Arial"/>
                <a:ea typeface="Arial"/>
                <a:cs typeface="Arial"/>
                <a:sym typeface="Arial"/>
              </a:rPr>
              <a:t>is entering our schools in many ways, and while New Jersey is responding one leak at a time, my advocacy asks for the </a:t>
            </a:r>
            <a:r>
              <a:rPr lang="en-US" b="true" sz="3439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stronger roof</a:t>
            </a:r>
            <a:r>
              <a:rPr lang="en-US" sz="3439">
                <a:solidFill>
                  <a:srgbClr val="394A58"/>
                </a:solidFill>
                <a:latin typeface="Arial"/>
                <a:ea typeface="Arial"/>
                <a:cs typeface="Arial"/>
                <a:sym typeface="Arial"/>
              </a:rPr>
              <a:t>: a statewide baseline for local AI governance policies based on: </a:t>
            </a:r>
            <a:r>
              <a:rPr lang="en-US" b="true" sz="3439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Transparency | Equity | Ethics.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717711" y="237690"/>
            <a:ext cx="9157421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60"/>
              </a:lnSpc>
              <a:spcBef>
                <a:spcPct val="0"/>
              </a:spcBef>
            </a:pPr>
            <a:r>
              <a:rPr lang="en-US" b="true" sz="6800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My</a:t>
            </a:r>
            <a:r>
              <a:rPr lang="en-US" b="true" sz="6800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 Advocacy: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14823" y="867255"/>
            <a:ext cx="16858355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b="true" sz="6999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Inn</a:t>
            </a:r>
            <a:r>
              <a:rPr lang="en-US" b="true" sz="6999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ovation is Outpacing Governance 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2020285" y="2495277"/>
            <a:ext cx="14247431" cy="6377470"/>
            <a:chOff x="0" y="0"/>
            <a:chExt cx="28968119" cy="1296678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8968145" cy="12966806"/>
            </a:xfrm>
            <a:custGeom>
              <a:avLst/>
              <a:gdLst/>
              <a:ahLst/>
              <a:cxnLst/>
              <a:rect r="r" b="b" t="t" l="l"/>
              <a:pathLst>
                <a:path h="12966806" w="28968145">
                  <a:moveTo>
                    <a:pt x="0" y="0"/>
                  </a:moveTo>
                  <a:lnTo>
                    <a:pt x="28968145" y="0"/>
                  </a:lnTo>
                  <a:lnTo>
                    <a:pt x="28968145" y="12966806"/>
                  </a:lnTo>
                  <a:lnTo>
                    <a:pt x="0" y="129668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397" r="0" b="-2397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14823" y="952900"/>
            <a:ext cx="16858355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b="true" sz="6000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Theory of Action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4096426" y="6621676"/>
            <a:ext cx="10095147" cy="3348752"/>
            <a:chOff x="0" y="0"/>
            <a:chExt cx="13460197" cy="446500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460222" cy="4464939"/>
            </a:xfrm>
            <a:custGeom>
              <a:avLst/>
              <a:gdLst/>
              <a:ahLst/>
              <a:cxnLst/>
              <a:rect r="r" b="b" t="t" l="l"/>
              <a:pathLst>
                <a:path h="4464939" w="13460222">
                  <a:moveTo>
                    <a:pt x="0" y="0"/>
                  </a:moveTo>
                  <a:lnTo>
                    <a:pt x="13460222" y="0"/>
                  </a:lnTo>
                  <a:lnTo>
                    <a:pt x="13460222" y="4464939"/>
                  </a:lnTo>
                  <a:lnTo>
                    <a:pt x="0" y="446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35232" r="0" b="-35232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34394" y="2649572"/>
            <a:ext cx="17356061" cy="3557992"/>
          </a:xfrm>
          <a:custGeom>
            <a:avLst/>
            <a:gdLst/>
            <a:ahLst/>
            <a:cxnLst/>
            <a:rect r="r" b="b" t="t" l="l"/>
            <a:pathLst>
              <a:path h="3557992" w="17356061">
                <a:moveTo>
                  <a:pt x="0" y="0"/>
                </a:moveTo>
                <a:lnTo>
                  <a:pt x="17356061" y="0"/>
                </a:lnTo>
                <a:lnTo>
                  <a:pt x="17356061" y="3557993"/>
                </a:lnTo>
                <a:lnTo>
                  <a:pt x="0" y="35579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254632" y="3471045"/>
            <a:ext cx="3341007" cy="2695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89"/>
              </a:lnSpc>
              <a:spcBef>
                <a:spcPct val="0"/>
              </a:spcBef>
            </a:pPr>
            <a:r>
              <a:rPr lang="en-US" b="true" sz="2991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 every New Jersey sch</a:t>
            </a:r>
            <a:r>
              <a:rPr lang="en-US" b="true" sz="2991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ool district is required to adopt a local AI governance policy,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231903" y="3461520"/>
            <a:ext cx="4411577" cy="2476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9"/>
              </a:lnSpc>
              <a:spcBef>
                <a:spcPct val="0"/>
              </a:spcBef>
            </a:pPr>
            <a:r>
              <a:rPr lang="en-US" b="true" sz="269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districts will have a clear public-facing framework for h</a:t>
            </a:r>
            <a:r>
              <a:rPr lang="en-US" b="true" sz="269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ow AI is introduced, reviewed, used, communicated about, and monitored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847723" y="3471045"/>
            <a:ext cx="4411577" cy="298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9"/>
              </a:lnSpc>
              <a:spcBef>
                <a:spcPct val="0"/>
              </a:spcBef>
            </a:pPr>
            <a:r>
              <a:rPr lang="en-US" b="true" sz="249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students are protected, families are informed, educators are supp</a:t>
            </a:r>
            <a:r>
              <a:rPr lang="en-US" b="true" sz="249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orted, and AI use remains grounded in:</a:t>
            </a:r>
          </a:p>
          <a:p>
            <a:pPr algn="ctr">
              <a:lnSpc>
                <a:spcPts val="2989"/>
              </a:lnSpc>
              <a:spcBef>
                <a:spcPct val="0"/>
              </a:spcBef>
            </a:pPr>
            <a:r>
              <a:rPr lang="en-US" b="true" sz="2491" i="true">
                <a:solidFill>
                  <a:srgbClr val="FFFFFF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Transparency | Equity | Ethics</a:t>
            </a:r>
          </a:p>
          <a:p>
            <a:pPr algn="ctr">
              <a:lnSpc>
                <a:spcPts val="2989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584128" y="2620997"/>
            <a:ext cx="3341007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  <a:spcBef>
                <a:spcPct val="0"/>
              </a:spcBef>
            </a:pPr>
            <a:r>
              <a:rPr lang="en-US" b="true" sz="500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If...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137818" y="2620997"/>
            <a:ext cx="4411577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  <a:spcBef>
                <a:spcPct val="0"/>
              </a:spcBef>
            </a:pPr>
            <a:r>
              <a:rPr lang="en-US" b="true" sz="500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T</a:t>
            </a:r>
            <a:r>
              <a:rPr lang="en-US" b="true" sz="500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hen...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771948" y="2620997"/>
            <a:ext cx="4411577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0"/>
              </a:lnSpc>
              <a:spcBef>
                <a:spcPct val="0"/>
              </a:spcBef>
            </a:pPr>
            <a:r>
              <a:rPr lang="en-US" b="true" sz="500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</a:t>
            </a:r>
            <a:r>
              <a:rPr lang="en-US" b="true" sz="500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o that...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14823" y="952900"/>
            <a:ext cx="16858355" cy="1238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b="true" sz="7999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Advocacy Work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92292" y="2848582"/>
            <a:ext cx="14884652" cy="4800300"/>
          </a:xfrm>
          <a:custGeom>
            <a:avLst/>
            <a:gdLst/>
            <a:ahLst/>
            <a:cxnLst/>
            <a:rect r="r" b="b" t="t" l="l"/>
            <a:pathLst>
              <a:path h="4800300" w="14884652">
                <a:moveTo>
                  <a:pt x="0" y="0"/>
                </a:moveTo>
                <a:lnTo>
                  <a:pt x="14884652" y="0"/>
                </a:lnTo>
                <a:lnTo>
                  <a:pt x="14884652" y="4800300"/>
                </a:lnTo>
                <a:lnTo>
                  <a:pt x="0" y="48003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716277" y="2848582"/>
            <a:ext cx="3396064" cy="4800300"/>
          </a:xfrm>
          <a:custGeom>
            <a:avLst/>
            <a:gdLst/>
            <a:ahLst/>
            <a:cxnLst/>
            <a:rect r="r" b="b" t="t" l="l"/>
            <a:pathLst>
              <a:path h="4800300" w="3396064">
                <a:moveTo>
                  <a:pt x="0" y="0"/>
                </a:moveTo>
                <a:lnTo>
                  <a:pt x="3396065" y="0"/>
                </a:lnTo>
                <a:lnTo>
                  <a:pt x="3396065" y="4800300"/>
                </a:lnTo>
                <a:lnTo>
                  <a:pt x="0" y="48003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9441" t="0" r="-258849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92292" y="3078408"/>
            <a:ext cx="2606492" cy="629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60"/>
              </a:lnSpc>
              <a:spcBef>
                <a:spcPct val="0"/>
              </a:spcBef>
            </a:pPr>
            <a:r>
              <a:rPr lang="en-US" b="true" sz="405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</a:t>
            </a:r>
            <a:r>
              <a:rPr lang="en-US" b="true" sz="405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arch 25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360568" y="3078408"/>
            <a:ext cx="2606492" cy="629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60"/>
              </a:lnSpc>
              <a:spcBef>
                <a:spcPct val="0"/>
              </a:spcBef>
            </a:pPr>
            <a:r>
              <a:rPr lang="en-US" b="true" sz="4050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Ap</a:t>
            </a:r>
            <a:r>
              <a:rPr lang="en-US" b="true" sz="4050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ril 15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28844" y="3078408"/>
            <a:ext cx="2606492" cy="629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60"/>
              </a:lnSpc>
              <a:spcBef>
                <a:spcPct val="0"/>
              </a:spcBef>
            </a:pPr>
            <a:r>
              <a:rPr lang="en-US" b="true" sz="4050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M</a:t>
            </a:r>
            <a:r>
              <a:rPr lang="en-US" b="true" sz="4050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ay 8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55926" y="3078408"/>
            <a:ext cx="2606492" cy="629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60"/>
              </a:lnSpc>
              <a:spcBef>
                <a:spcPct val="0"/>
              </a:spcBef>
            </a:pPr>
            <a:r>
              <a:rPr lang="en-US" b="true" sz="405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</a:t>
            </a:r>
            <a:r>
              <a:rPr lang="en-US" b="true" sz="405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ay 10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285444" y="3078408"/>
            <a:ext cx="2606492" cy="629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60"/>
              </a:lnSpc>
              <a:spcBef>
                <a:spcPct val="0"/>
              </a:spcBef>
            </a:pPr>
            <a:r>
              <a:rPr lang="en-US" b="true" sz="405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</a:t>
            </a:r>
            <a:r>
              <a:rPr lang="en-US" b="true" sz="405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ay 13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33723" y="4877654"/>
            <a:ext cx="2565061" cy="1562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b="true" sz="3399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D</a:t>
            </a:r>
            <a:r>
              <a:rPr lang="en-US" b="true" sz="3399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rafted one-page brief and outline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288051" y="4363304"/>
            <a:ext cx="2565061" cy="2590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b="true" sz="3399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P</a:t>
            </a:r>
            <a:r>
              <a:rPr lang="en-US" b="true" sz="3399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resented request to Assembly-woman Bagolie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237690" y="4125179"/>
            <a:ext cx="2565061" cy="307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79"/>
              </a:lnSpc>
              <a:spcBef>
                <a:spcPct val="0"/>
              </a:spcBef>
            </a:pPr>
            <a:r>
              <a:rPr lang="en-US" b="true" sz="2899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H</a:t>
            </a:r>
            <a:r>
              <a:rPr lang="en-US" b="true" sz="2899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eld Zoom meeting with Chief of Staff and mentor Scott to refine strategy and language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193276" y="4877654"/>
            <a:ext cx="2565061" cy="1562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b="true" sz="3399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Submit</a:t>
            </a:r>
            <a:r>
              <a:rPr lang="en-US" b="true" sz="3399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ted Bill Concept Memo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44173" y="4363304"/>
            <a:ext cx="2565061" cy="2590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b="true" sz="3399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Conc</a:t>
            </a:r>
            <a:r>
              <a:rPr lang="en-US" b="true" sz="3399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ept accepted and sent to OLS for drafting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147322" y="3078408"/>
            <a:ext cx="2606492" cy="629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60"/>
              </a:lnSpc>
              <a:spcBef>
                <a:spcPct val="0"/>
              </a:spcBef>
            </a:pPr>
            <a:r>
              <a:rPr lang="en-US" b="true" sz="4050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May 28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008116" y="4106129"/>
            <a:ext cx="2565061" cy="310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b="true" sz="3399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A5184 (Bagolie) was submitted for introduction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381369" y="2656254"/>
            <a:ext cx="2375877" cy="2375877"/>
          </a:xfrm>
          <a:custGeom>
            <a:avLst/>
            <a:gdLst/>
            <a:ahLst/>
            <a:cxnLst/>
            <a:rect r="r" b="b" t="t" l="l"/>
            <a:pathLst>
              <a:path h="2375877" w="2375877">
                <a:moveTo>
                  <a:pt x="0" y="0"/>
                </a:moveTo>
                <a:lnTo>
                  <a:pt x="2375877" y="0"/>
                </a:lnTo>
                <a:lnTo>
                  <a:pt x="2375877" y="2375877"/>
                </a:lnTo>
                <a:lnTo>
                  <a:pt x="0" y="23758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14823" y="823302"/>
            <a:ext cx="16858355" cy="1238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b="true" sz="7999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Nav</a:t>
            </a:r>
            <a:r>
              <a:rPr lang="en-US" b="true" sz="7999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igating the Curves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229534" y="2429363"/>
            <a:ext cx="12419623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60"/>
              </a:lnSpc>
              <a:spcBef>
                <a:spcPct val="0"/>
              </a:spcBef>
            </a:pPr>
            <a:r>
              <a:rPr lang="en-US" b="true" sz="3300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Curve 1: Three Pillars, Not</a:t>
            </a:r>
            <a:r>
              <a:rPr lang="en-US" b="true" sz="3300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 “Just Tech”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229534" y="2995857"/>
            <a:ext cx="13029766" cy="2533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T</a:t>
            </a:r>
            <a:r>
              <a:rPr lang="en-US" b="true" sz="2799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ransparency, equity, and ethics were easy to name, but harder to explain in AI governance.The challenge was keeping the proposal from being reduced to a single-issue patch.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799" i="true">
                <a:solidFill>
                  <a:srgbClr val="394A5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Back on route: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Added explanatory language so OLS could understand the full intent.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-5400000">
            <a:off x="15197300" y="6058388"/>
            <a:ext cx="2375877" cy="2375877"/>
          </a:xfrm>
          <a:custGeom>
            <a:avLst/>
            <a:gdLst/>
            <a:ahLst/>
            <a:cxnLst/>
            <a:rect r="r" b="b" t="t" l="l"/>
            <a:pathLst>
              <a:path h="2375877" w="2375877">
                <a:moveTo>
                  <a:pt x="0" y="0"/>
                </a:moveTo>
                <a:lnTo>
                  <a:pt x="2375877" y="0"/>
                </a:lnTo>
                <a:lnTo>
                  <a:pt x="2375877" y="2375877"/>
                </a:lnTo>
                <a:lnTo>
                  <a:pt x="0" y="23758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381369" y="6029813"/>
            <a:ext cx="12224238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60"/>
              </a:lnSpc>
              <a:spcBef>
                <a:spcPct val="0"/>
              </a:spcBef>
            </a:pPr>
            <a:r>
              <a:rPr lang="en-US" b="true" sz="3300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Curv</a:t>
            </a:r>
            <a:r>
              <a:rPr lang="en-US" b="true" sz="3300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e 2: R</a:t>
            </a:r>
            <a:r>
              <a:rPr lang="en-US" b="true" sz="3300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equirement vs. Policy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81369" y="6724650"/>
            <a:ext cx="13678792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My original ask focused on a</a:t>
            </a:r>
            <a:r>
              <a:rPr lang="en-US" b="true" sz="2799">
                <a:solidFill>
                  <a:srgbClr val="4B827C"/>
                </a:solidFill>
                <a:latin typeface="Arial Bold"/>
                <a:ea typeface="Arial Bold"/>
                <a:cs typeface="Arial Bold"/>
                <a:sym typeface="Arial Bold"/>
              </a:rPr>
              <a:t> statewide requirement. The Assemblywoman’s office clarified that the requirement had to be tied to policy language.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799" i="true">
                <a:solidFill>
                  <a:srgbClr val="231F2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Back on route: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231F20"/>
                </a:solidFill>
                <a:latin typeface="Arial Bold"/>
                <a:ea typeface="Arial Bold"/>
                <a:cs typeface="Arial Bold"/>
                <a:sym typeface="Arial Bold"/>
              </a:rPr>
              <a:t>Reframed the ask as a statewide policy requirement for local AI governance.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2853"/>
            <a:ext cx="18284428" cy="10199284"/>
            <a:chOff x="0" y="0"/>
            <a:chExt cx="24379238" cy="135990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79301" cy="13599033"/>
            </a:xfrm>
            <a:custGeom>
              <a:avLst/>
              <a:gdLst/>
              <a:ahLst/>
              <a:cxnLst/>
              <a:rect r="r" b="b" t="t" l="l"/>
              <a:pathLst>
                <a:path h="13599033" w="24379301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29" r="0" b="-29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77871" y="6430222"/>
            <a:ext cx="2396039" cy="2396039"/>
          </a:xfrm>
          <a:custGeom>
            <a:avLst/>
            <a:gdLst/>
            <a:ahLst/>
            <a:cxnLst/>
            <a:rect r="r" b="b" t="t" l="l"/>
            <a:pathLst>
              <a:path h="2396039" w="2396039">
                <a:moveTo>
                  <a:pt x="0" y="0"/>
                </a:moveTo>
                <a:lnTo>
                  <a:pt x="2396039" y="0"/>
                </a:lnTo>
                <a:lnTo>
                  <a:pt x="2396039" y="2396039"/>
                </a:lnTo>
                <a:lnTo>
                  <a:pt x="0" y="23960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74" t="-2974" r="-2974" b="-297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379311" y="2102177"/>
            <a:ext cx="5185722" cy="3943633"/>
          </a:xfrm>
          <a:custGeom>
            <a:avLst/>
            <a:gdLst/>
            <a:ahLst/>
            <a:cxnLst/>
            <a:rect r="r" b="b" t="t" l="l"/>
            <a:pathLst>
              <a:path h="3943633" w="5185722">
                <a:moveTo>
                  <a:pt x="0" y="0"/>
                </a:moveTo>
                <a:lnTo>
                  <a:pt x="5185722" y="0"/>
                </a:lnTo>
                <a:lnTo>
                  <a:pt x="5185722" y="3943634"/>
                </a:lnTo>
                <a:lnTo>
                  <a:pt x="0" y="39436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379311" y="6569385"/>
            <a:ext cx="5369650" cy="3366840"/>
          </a:xfrm>
          <a:custGeom>
            <a:avLst/>
            <a:gdLst/>
            <a:ahLst/>
            <a:cxnLst/>
            <a:rect r="r" b="b" t="t" l="l"/>
            <a:pathLst>
              <a:path h="3366840" w="5369650">
                <a:moveTo>
                  <a:pt x="0" y="0"/>
                </a:moveTo>
                <a:lnTo>
                  <a:pt x="5369649" y="0"/>
                </a:lnTo>
                <a:lnTo>
                  <a:pt x="5369649" y="3366840"/>
                </a:lnTo>
                <a:lnTo>
                  <a:pt x="0" y="33668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26616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200661" y="1094682"/>
            <a:ext cx="2489374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b="true" sz="4200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O</a:t>
            </a:r>
            <a:r>
              <a:rPr lang="en-US" b="true" sz="4200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utcome: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00661" y="1941030"/>
            <a:ext cx="8043001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20"/>
              </a:lnSpc>
              <a:spcBef>
                <a:spcPct val="0"/>
              </a:spcBef>
            </a:pPr>
            <a:r>
              <a:rPr lang="en-US" b="true" sz="2600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A5184 was submitted for i</a:t>
            </a:r>
            <a:r>
              <a:rPr lang="en-US" b="true" sz="2600" strike="noStrike" u="none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ntroduction on May 28, 2026. Public release on the NJ Legislature website expected on June 1, 2026.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00661" y="3735856"/>
            <a:ext cx="4684961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b="true" sz="4200" i="true">
                <a:solidFill>
                  <a:srgbClr val="B85E2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S</a:t>
            </a:r>
            <a:r>
              <a:rPr lang="en-US" b="true" sz="4200" i="true">
                <a:solidFill>
                  <a:srgbClr val="B85E2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uccess measure: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00661" y="4374031"/>
            <a:ext cx="6977763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20"/>
              </a:lnSpc>
              <a:spcBef>
                <a:spcPct val="0"/>
              </a:spcBef>
            </a:pPr>
            <a:r>
              <a:rPr lang="en-US" b="true" sz="2600" strike="noStrike" u="none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Observation → Questions → Memo → Legislative Review </a:t>
            </a:r>
            <a:r>
              <a:rPr lang="en-US" b="true" sz="2600" strike="noStrike" u="none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→ OLS Drafting</a:t>
            </a:r>
            <a:r>
              <a:rPr lang="en-US" b="true" sz="2600" strike="noStrike" u="none">
                <a:solidFill>
                  <a:srgbClr val="394A58"/>
                </a:solidFill>
                <a:latin typeface="Arial Bold"/>
                <a:ea typeface="Arial Bold"/>
                <a:cs typeface="Arial Bold"/>
                <a:sym typeface="Arial Bold"/>
              </a:rPr>
              <a:t> and Editing→ Bill submitted for Introduction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54390" y="6420697"/>
            <a:ext cx="2253166" cy="1819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b="true" sz="2400" i="true">
                <a:solidFill>
                  <a:srgbClr val="B85E28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Scan the QR Code to view my Bill Concept Memo </a:t>
            </a:r>
          </a:p>
          <a:p>
            <a:pPr algn="ctr">
              <a:lnSpc>
                <a:spcPts val="2879"/>
              </a:lnSpc>
              <a:spcBef>
                <a:spcPct val="0"/>
              </a:spcBef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454390" y="7961548"/>
            <a:ext cx="2396039" cy="929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19"/>
              </a:lnSpc>
            </a:pPr>
            <a:r>
              <a:rPr lang="en-US" sz="1299" u="sng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6" tooltip="https://drive.google.com/file/d/1ULDNb-AK9Gj03a2PwNXyWJ82YUtKyRri/view?usp=drive_link"/>
              </a:rPr>
              <a:t>https://drive.google.com/file/d/1ULDNb-AK9Gj03a2PwNXyWJ82YUtKyRri/view?usp=drive_link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610255" y="1004194"/>
            <a:ext cx="6649045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b="true" sz="2700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F</a:t>
            </a:r>
            <a:r>
              <a:rPr lang="en-US" b="true" sz="2700">
                <a:solidFill>
                  <a:srgbClr val="B85E28"/>
                </a:solidFill>
                <a:latin typeface="Arial Bold"/>
                <a:ea typeface="Arial Bold"/>
                <a:cs typeface="Arial Bold"/>
                <a:sym typeface="Arial Bold"/>
              </a:rPr>
              <a:t>rom Policy Concept to Draft Legislation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DAHKIe0Bymg</dc:identifier>
  <dcterms:modified xsi:type="dcterms:W3CDTF">2011-08-01T06:04:30Z</dcterms:modified>
  <cp:revision>1</cp:revision>
  <dc:title>Fang Gong_JerseyCAN Fellows Slides_2026_A5184_AI Governance.pptx</dc:title>
</cp:coreProperties>
</file>